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4" r:id="rId4"/>
    <p:sldId id="265" r:id="rId5"/>
    <p:sldId id="267" r:id="rId6"/>
    <p:sldId id="268" r:id="rId7"/>
    <p:sldId id="262" r:id="rId8"/>
    <p:sldId id="269" r:id="rId9"/>
    <p:sldId id="270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74" d="100"/>
          <a:sy n="174" d="100"/>
        </p:scale>
        <p:origin x="-6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172200"/>
            <a:ext cx="3810000" cy="549275"/>
          </a:xfrm>
        </p:spPr>
        <p:txBody>
          <a:bodyPr/>
          <a:lstStyle>
            <a:lvl1pPr>
              <a:defRPr sz="2400">
                <a:solidFill>
                  <a:schemeClr val="accent6"/>
                </a:solidFill>
              </a:defRPr>
            </a:lvl1pPr>
          </a:lstStyle>
          <a:p>
            <a:r>
              <a:rPr lang="en-US" dirty="0" err="1" smtClean="0"/>
              <a:t>www.redshiftwireless.com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013D8-CA0F-4903-822E-848AB62180F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Redshift_Wireless_Final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762000"/>
            <a:ext cx="4020446" cy="1091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571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8229600" cy="4800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013D8-CA0F-4903-822E-848AB6218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66799"/>
            <a:ext cx="2057400" cy="48768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66799"/>
            <a:ext cx="6019800" cy="48768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013D8-CA0F-4903-822E-848AB6218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457200" y="1524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7964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Pag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013D8-CA0F-4903-822E-848AB6218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>
          <a:xfrm>
            <a:off x="457200" y="3200400"/>
            <a:ext cx="4876800" cy="2743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>
              <a:spcBef>
                <a:spcPct val="20000"/>
              </a:spcBef>
            </a:pPr>
            <a:r>
              <a:rPr lang="en-US" sz="2500" i="1" dirty="0" smtClean="0">
                <a:latin typeface="Abadi MT Condensed Light" pitchFamily="34" charset="0"/>
              </a:rPr>
              <a:t>Phone Number </a:t>
            </a:r>
            <a:r>
              <a:rPr lang="en-US" sz="25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MT Condensed Light" pitchFamily="34" charset="0"/>
              </a:rPr>
              <a:t>:+61 412 929 634</a:t>
            </a:r>
          </a:p>
          <a:p>
            <a:pPr lvl="0">
              <a:spcBef>
                <a:spcPct val="20000"/>
              </a:spcBef>
            </a:pPr>
            <a:r>
              <a:rPr lang="en-US" sz="25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MT Condensed Light" pitchFamily="34" charset="0"/>
              </a:rPr>
              <a:t>POBox</a:t>
            </a:r>
            <a:r>
              <a:rPr lang="en-US" sz="25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MT Condensed Light" pitchFamily="34" charset="0"/>
              </a:rPr>
              <a:t> 169</a:t>
            </a:r>
          </a:p>
          <a:p>
            <a:pPr lvl="0">
              <a:spcBef>
                <a:spcPct val="20000"/>
              </a:spcBef>
            </a:pPr>
            <a:r>
              <a:rPr lang="en-US" sz="2500" i="1" dirty="0" err="1" smtClean="0">
                <a:solidFill>
                  <a:srgbClr val="FF8B00"/>
                </a:solidFill>
                <a:latin typeface="Abadi MT Condensed Light" pitchFamily="34" charset="0"/>
              </a:rPr>
              <a:t>Ingleburn</a:t>
            </a:r>
            <a:r>
              <a:rPr lang="en-US" sz="2500" i="1" dirty="0" smtClean="0">
                <a:solidFill>
                  <a:srgbClr val="FF8B00"/>
                </a:solidFill>
                <a:latin typeface="Abadi MT Condensed Light" pitchFamily="34" charset="0"/>
              </a:rPr>
              <a:t> NSW 2565, Australia</a:t>
            </a:r>
          </a:p>
          <a:p>
            <a:pPr lvl="0">
              <a:spcBef>
                <a:spcPct val="20000"/>
              </a:spcBef>
            </a:pPr>
            <a:r>
              <a:rPr lang="en-US" sz="2500" i="1" dirty="0" smtClean="0">
                <a:solidFill>
                  <a:srgbClr val="FF8B00"/>
                </a:solidFill>
                <a:latin typeface="Abadi MT Condensed Light" pitchFamily="34" charset="0"/>
              </a:rPr>
              <a:t>sales@redshiftwireless.com</a:t>
            </a:r>
          </a:p>
          <a:p>
            <a:pPr lvl="0">
              <a:spcBef>
                <a:spcPct val="20000"/>
              </a:spcBef>
            </a:pPr>
            <a:r>
              <a:rPr lang="en-US" sz="2500" i="1" dirty="0" smtClean="0">
                <a:latin typeface="Abadi MT Condensed Light" pitchFamily="34" charset="0"/>
              </a:rPr>
              <a:t>www.redshiftwireless.com</a:t>
            </a:r>
            <a:endParaRPr lang="en-US" sz="2500" i="1" dirty="0">
              <a:latin typeface="Abadi MT Condensed Light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981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013D8-CA0F-4903-822E-848AB6218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013D8-CA0F-4903-822E-848AB6218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1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1"/>
            <a:ext cx="40386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013D8-CA0F-4903-822E-848AB6218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50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05000"/>
            <a:ext cx="4040188" cy="4038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2192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1905000"/>
            <a:ext cx="4041775" cy="4038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013D8-CA0F-4903-822E-848AB6218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013D8-CA0F-4903-822E-848AB62180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013D8-CA0F-4903-822E-848AB6218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3008313" cy="3683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66799"/>
            <a:ext cx="5111750" cy="48768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5085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013D8-CA0F-4903-822E-848AB6218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457200" y="1524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7964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66799"/>
            <a:ext cx="5486400" cy="3660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762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013D8-CA0F-4903-822E-848AB62180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457200" y="1524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7964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g"/><Relationship Id="rId1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013D8-CA0F-4903-822E-848AB62180F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Redshift_Wireless_Final.pn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109558"/>
            <a:ext cx="2286000" cy="62046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F79646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2590800" y="6096000"/>
            <a:ext cx="4191000" cy="45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algn="ctr">
              <a:spcBef>
                <a:spcPct val="20000"/>
              </a:spcBef>
            </a:pPr>
            <a:r>
              <a:rPr lang="en-US" sz="3300" dirty="0" smtClean="0">
                <a:solidFill>
                  <a:srgbClr val="FF8B00"/>
                </a:solidFill>
                <a:latin typeface="Abadi MT Condensed Light" pitchFamily="34" charset="0"/>
              </a:rPr>
              <a:t>www.redshiftwireless.com</a:t>
            </a:r>
            <a:endParaRPr lang="en-US" sz="3300" dirty="0">
              <a:solidFill>
                <a:srgbClr val="FF8B00"/>
              </a:solidFill>
              <a:latin typeface="Abadi MT Condensed Light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How Much Energy?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Who is Redshift Wireless and why should I spend money with them?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l"/>
            <a:r>
              <a:rPr lang="en-US" sz="3400" dirty="0" smtClean="0">
                <a:solidFill>
                  <a:srgbClr val="FF8B00"/>
                </a:solidFill>
                <a:latin typeface="Helvetica Condensed" pitchFamily="34" charset="0"/>
              </a:rPr>
              <a:t>Contact Details</a:t>
            </a:r>
            <a:endParaRPr lang="en-US" sz="3400" dirty="0">
              <a:solidFill>
                <a:srgbClr val="FF8B00"/>
              </a:solidFill>
              <a:latin typeface="Helvetica Condensed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2286000"/>
            <a:ext cx="4038600" cy="76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>
              <a:spcBef>
                <a:spcPct val="20000"/>
              </a:spcBef>
            </a:pPr>
            <a:r>
              <a:rPr lang="en-US" sz="4000" b="1" dirty="0" smtClean="0">
                <a:latin typeface="Abadi MT Condensed Light" pitchFamily="34" charset="0"/>
              </a:rPr>
              <a:t>Darryl Smith</a:t>
            </a:r>
            <a:endParaRPr lang="en-US" sz="4000" b="1" dirty="0">
              <a:latin typeface="Abadi MT Condensed Light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Disclaimer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Giving exact numbers for savings is very hard, as every user is different. </a:t>
            </a:r>
          </a:p>
          <a:p>
            <a:r>
              <a:rPr lang="en-US" dirty="0" smtClean="0"/>
              <a:t>What we do is assist you to save energy. How much energy you save depends on how you use our technology and how much you use at the moment</a:t>
            </a:r>
          </a:p>
          <a:p>
            <a:r>
              <a:rPr lang="en-US" dirty="0" smtClean="0"/>
              <a:t>Understand the concepts within this document to determine if this solution is right for you.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084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climate_files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2971800"/>
            <a:ext cx="4078360" cy="1106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8895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Usage Patterns Mean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41863316"/>
              </p:ext>
            </p:extLst>
          </p:nvPr>
        </p:nvGraphicFramePr>
        <p:xfrm>
          <a:off x="457200" y="1295400"/>
          <a:ext cx="38862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3100"/>
                <a:gridCol w="19431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Pattern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Days a Year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 Days a Week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 Days a Week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School Days (42</a:t>
                      </a:r>
                      <a:r>
                        <a:rPr lang="en-US" baseline="0" dirty="0" smtClean="0"/>
                        <a:t> Weeks)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There are about 8760 hours per year. Every hour that the Air Conditioner is turned off saves money</a:t>
            </a:r>
          </a:p>
          <a:p>
            <a:r>
              <a:rPr lang="en-US" dirty="0" smtClean="0"/>
              <a:t>An Air Conditioner running ONLY school hours runs 1260 hours/year</a:t>
            </a:r>
          </a:p>
          <a:p>
            <a:r>
              <a:rPr lang="en-US" dirty="0" smtClean="0"/>
              <a:t>Even if it costs $0.58/hour to run this, it is still expensive</a:t>
            </a:r>
            <a:endParaRPr lang="en-US" dirty="0"/>
          </a:p>
        </p:txBody>
      </p:sp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9756939"/>
              </p:ext>
            </p:extLst>
          </p:nvPr>
        </p:nvGraphicFramePr>
        <p:xfrm>
          <a:off x="457200" y="3657600"/>
          <a:ext cx="3886200" cy="202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3100"/>
                <a:gridCol w="19431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Pattern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Hours Per Day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Always 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Business Hours</a:t>
                      </a:r>
                    </a:p>
                    <a:p>
                      <a:r>
                        <a:rPr lang="en-US" dirty="0" smtClean="0"/>
                        <a:t>8AM to 6PM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School Hours </a:t>
                      </a:r>
                    </a:p>
                    <a:p>
                      <a:r>
                        <a:rPr lang="en-US" dirty="0" smtClean="0"/>
                        <a:t>9AM to 3PM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3836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17644419"/>
              </p:ext>
            </p:extLst>
          </p:nvPr>
        </p:nvGraphicFramePr>
        <p:xfrm>
          <a:off x="457200" y="1295400"/>
          <a:ext cx="4038600" cy="2194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1143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Approx. Saving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Turning</a:t>
                      </a:r>
                      <a:r>
                        <a:rPr lang="en-US" baseline="0" dirty="0" smtClean="0"/>
                        <a:t> HVAC off at weekends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Using</a:t>
                      </a:r>
                      <a:r>
                        <a:rPr lang="en-US" baseline="0" dirty="0" smtClean="0"/>
                        <a:t> HVAC during school hours rather than business hours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This makes assumptions such as</a:t>
            </a:r>
          </a:p>
          <a:p>
            <a:pPr lvl="1"/>
            <a:r>
              <a:rPr lang="en-US" dirty="0" smtClean="0"/>
              <a:t>The same heating or cooling is needed on weekends</a:t>
            </a:r>
          </a:p>
          <a:p>
            <a:pPr lvl="1"/>
            <a:r>
              <a:rPr lang="en-US" dirty="0" smtClean="0"/>
              <a:t>Heating and cooling energy use at night is similar to during the 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117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Assumptions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This means Split System HVAC units cost between $0.24 and $0.48/hour to run depending </a:t>
            </a:r>
            <a:r>
              <a:rPr lang="en-US" smtClean="0"/>
              <a:t>on tariff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Split Systems HVAC conservatively consume an average of about 15A, or 3600W on maximum</a:t>
            </a:r>
          </a:p>
          <a:p>
            <a:r>
              <a:rPr lang="en-US" dirty="0" smtClean="0"/>
              <a:t>Assume that on average they will consume 1/3</a:t>
            </a:r>
            <a:r>
              <a:rPr lang="en-US" baseline="30000" dirty="0" smtClean="0"/>
              <a:t>rd</a:t>
            </a:r>
            <a:r>
              <a:rPr lang="en-US" dirty="0" smtClean="0"/>
              <a:t> of this averaged over each hour</a:t>
            </a:r>
          </a:p>
          <a:p>
            <a:r>
              <a:rPr lang="en-US" dirty="0" smtClean="0"/>
              <a:t>Electricity is commonly $0.20 to $0.40 per kWh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505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Dirty filters can increase energy consumption by 10-15%</a:t>
            </a:r>
          </a:p>
          <a:p>
            <a:r>
              <a:rPr lang="en-US" dirty="0" smtClean="0"/>
              <a:t>During Q4 2014 we will be implementing an intelligent algorithm advising when filters should be cleaned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This will take into account the fan settings and the number of hours the unit is operating</a:t>
            </a:r>
          </a:p>
          <a:p>
            <a:r>
              <a:rPr lang="en-US" dirty="0" smtClean="0"/>
              <a:t>Our aim is to prompt you to clean filters when they are about to start costing you money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871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Lost Remotes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Each lost remote control is commonly worth between $20 and $50</a:t>
            </a:r>
          </a:p>
          <a:p>
            <a:r>
              <a:rPr lang="en-US" dirty="0" smtClean="0"/>
              <a:t>Batteries also need to be replaced</a:t>
            </a:r>
          </a:p>
          <a:p>
            <a:pPr lvl="1"/>
            <a:r>
              <a:rPr lang="en-US" dirty="0" smtClean="0"/>
              <a:t>Batteries are cheap, but they take valuable time to replace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Getting rid of remotes not only saves the cost of replacement, but batteries and the cost of staff time replacing remotes.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282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Accidental Usage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Think about this:</a:t>
            </a:r>
          </a:p>
          <a:p>
            <a:pPr lvl="1"/>
            <a:r>
              <a:rPr lang="en-US" dirty="0" smtClean="0"/>
              <a:t>How many times have you come in the next day or after a weekend and found the heating and cooling </a:t>
            </a:r>
            <a:r>
              <a:rPr lang="en-US" smtClean="0"/>
              <a:t>on?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Redshift Wireless can automate turning Air Conditioners on and Off, saving your business real money!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846678"/>
      </p:ext>
    </p:extLst>
  </p:cSld>
  <p:clrMapOvr>
    <a:masterClrMapping/>
  </p:clrMapOvr>
</p:sld>
</file>

<file path=ppt/theme/theme1.xml><?xml version="1.0" encoding="utf-8"?>
<a:theme xmlns:a="http://schemas.openxmlformats.org/drawingml/2006/main" name="Redshif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Redshift Template.potx</Template>
  <TotalTime>4672</TotalTime>
  <Words>450</Words>
  <Application>Microsoft Macintosh PowerPoint</Application>
  <PresentationFormat>On-screen Show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Redshift Template</vt:lpstr>
      <vt:lpstr>How Much Energy?</vt:lpstr>
      <vt:lpstr>Disclaimer</vt:lpstr>
      <vt:lpstr>PowerPoint Presentation</vt:lpstr>
      <vt:lpstr>What Usage Patterns Mean</vt:lpstr>
      <vt:lpstr>PowerPoint Presentation</vt:lpstr>
      <vt:lpstr>Some Assumptions</vt:lpstr>
      <vt:lpstr>Filters</vt:lpstr>
      <vt:lpstr>Lost Remotes</vt:lpstr>
      <vt:lpstr>Accidental Usage</vt:lpstr>
      <vt:lpstr>Contact Details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CAMELLIA</dc:creator>
  <cp:lastModifiedBy>Darryl Smith</cp:lastModifiedBy>
  <cp:revision>29</cp:revision>
  <dcterms:created xsi:type="dcterms:W3CDTF">2013-02-26T11:53:42Z</dcterms:created>
  <dcterms:modified xsi:type="dcterms:W3CDTF">2014-07-11T00:23:24Z</dcterms:modified>
</cp:coreProperties>
</file>